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</p:sldIdLst>
  <p:sldSz cy="6858000" cx="12192000"/>
  <p:notesSz cx="6858000" cy="9144000"/>
  <p:embeddedFontLst>
    <p:embeddedFont>
      <p:font typeface="Robo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3" roundtripDataSignature="AMtx7mgKZZhtQhGV2Al/wuT3p9fo1VsU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B7D6CB7-C9D5-4126-8D88-F9F072308BDC}">
  <a:tblStyle styleId="{6B7D6CB7-C9D5-4126-8D88-F9F072308BD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customschemas.google.com/relationships/presentationmetadata" Target="meta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emiconductor" TargetMode="External"/><Relationship Id="rId3" Type="http://schemas.openxmlformats.org/officeDocument/2006/relationships/hyperlink" Target="https://en.wikipedia.org/wiki/Terminal_(electronics)" TargetMode="External"/><Relationship Id="rId4" Type="http://schemas.openxmlformats.org/officeDocument/2006/relationships/hyperlink" Target="https://en.wikipedia.org/wiki/Voltage" TargetMode="External"/><Relationship Id="rId5" Type="http://schemas.openxmlformats.org/officeDocument/2006/relationships/hyperlink" Target="https://en.wikipedia.org/wiki/Electric_current" TargetMode="External"/><Relationship Id="rId6" Type="http://schemas.openxmlformats.org/officeDocument/2006/relationships/hyperlink" Target="https://en.wikipedia.org/wiki/Integrated_circuit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Transistor" TargetMode="External"/><Relationship Id="rId3" Type="http://schemas.openxmlformats.org/officeDocument/2006/relationships/hyperlink" Target="https://en.wikipedia.org/wiki/Electron" TargetMode="External"/><Relationship Id="rId4" Type="http://schemas.openxmlformats.org/officeDocument/2006/relationships/hyperlink" Target="https://en.wikipedia.org/wiki/Electron_hole" TargetMode="External"/><Relationship Id="rId5" Type="http://schemas.openxmlformats.org/officeDocument/2006/relationships/hyperlink" Target="https://en.wikipedia.org/wiki/Charge_carrier" TargetMode="External"/><Relationship Id="rId6" Type="http://schemas.openxmlformats.org/officeDocument/2006/relationships/hyperlink" Target="https://en.wikipedia.org/wiki/Field-effect_transistor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Semiconductor" TargetMode="External"/><Relationship Id="rId3" Type="http://schemas.openxmlformats.org/officeDocument/2006/relationships/hyperlink" Target="https://en.wikipedia.org/wiki/Light_source" TargetMode="External"/><Relationship Id="rId4" Type="http://schemas.openxmlformats.org/officeDocument/2006/relationships/hyperlink" Target="https://en.wikipedia.org/wiki/Electric_current" TargetMode="External"/><Relationship Id="rId9" Type="http://schemas.openxmlformats.org/officeDocument/2006/relationships/hyperlink" Target="https://en.wikipedia.org/wiki/Light-emitting_diode#cite_note-5" TargetMode="External"/><Relationship Id="rId5" Type="http://schemas.openxmlformats.org/officeDocument/2006/relationships/hyperlink" Target="https://en.wikipedia.org/wiki/Electron" TargetMode="External"/><Relationship Id="rId6" Type="http://schemas.openxmlformats.org/officeDocument/2006/relationships/hyperlink" Target="https://en.wikipedia.org/wiki/Electron_hole" TargetMode="External"/><Relationship Id="rId7" Type="http://schemas.openxmlformats.org/officeDocument/2006/relationships/hyperlink" Target="https://en.wikipedia.org/wiki/Photon" TargetMode="External"/><Relationship Id="rId8" Type="http://schemas.openxmlformats.org/officeDocument/2006/relationships/hyperlink" Target="https://en.wikipedia.org/wiki/Band_gap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7" name="Google Shape;28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is composed of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semiconductor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material, usually with at least three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terminals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for connection to an electronic circuit. A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voltage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current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applied to one pair of the transistor's terminals controls the current through another pair of terminals. Because the controlled (output) power can be higher than the controlling (input) power, a transistor can amplify a signal. Some transistors are packaged individually, but many more are found embedded in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integrated circuits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bipolar junction transistor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BJT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is a type of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transistor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uses both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electrons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electron holes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as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charge carriers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In contrast, a unipolar transistor, such as a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field-effect transistor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uses only one kind of charge carrier. A bipolar transistor allows a small current injected at one of its terminals to control a much larger current flowing between two other terminals, making the device capable of amplification or switching.</a:t>
            </a:r>
            <a:endParaRPr/>
          </a:p>
        </p:txBody>
      </p:sp>
      <p:sp>
        <p:nvSpPr>
          <p:cNvPr id="308" name="Google Shape;30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N = 5 electron in valence band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p= 3 electron in valence band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P = +ve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/>
              <a:t>N = -ve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1" name="Google Shape;32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3" name="Google Shape;33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2" name="Google Shape;352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c17f2be8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10c17f2be8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8" name="Google Shape;358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5" name="Google Shape;36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3" name="Google Shape;373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0" name="Google Shape;380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4" name="Google Shape;39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1" name="Google Shape;40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07" name="Google Shape;40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13" name="Google Shape;413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1" name="Google Shape;421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27" name="Google Shape;427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32" name="Google Shape;43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0" name="Google Shape;440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446" name="Google Shape;446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1" name="Google Shape;451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0" name="Google Shape;460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7" name="Google Shape;467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3" name="Google Shape;473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2" name="Google Shape;492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1" name="Google Shape;501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9" name="Google Shape;509;p3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8" name="Google Shape;518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light-emitting diode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</a:t>
            </a:r>
            <a:r>
              <a:rPr b="1"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LED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is a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semiconductor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light source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that emits light when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current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flows through it.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Electrons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in the semiconductor recombine with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electron holes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releasing energy in the form of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photons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The color of the light (corresponding to the energy of the photons) is determined by the energy required for electrons to cross the </a:t>
            </a:r>
            <a:r>
              <a:rPr lang="en-GB" sz="105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band gap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of the semiconductor.</a:t>
            </a:r>
            <a:r>
              <a:rPr baseline="30000" lang="en-GB" sz="1400">
                <a:solidFill>
                  <a:srgbClr val="0645A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[5]</a:t>
            </a:r>
            <a:r>
              <a:rPr lang="en-GB" sz="1050">
                <a:solidFill>
                  <a:srgbClr val="2021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White light is obtained by using multiple semiconductors or a layer of light-emitting phosphor on the semiconductor device.</a:t>
            </a:r>
            <a:endParaRPr/>
          </a:p>
        </p:txBody>
      </p:sp>
      <p:sp>
        <p:nvSpPr>
          <p:cNvPr id="266" name="Google Shape;26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5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5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51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105" name="Google Shape;105;p5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1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7" name="Google Shape;107;p51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51"/>
          <p:cNvSpPr txBox="1"/>
          <p:nvPr>
            <p:ph idx="1" type="body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51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5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5" name="Google Shape;125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6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6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6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6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4" name="Google Shape;144;p6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6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46" name="Google Shape;146;p6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6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6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6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6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62" name="Google Shape;162;p6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3" name="Google Shape;163;p6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6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6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6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6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6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6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6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6" name="Google Shape;176;p6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6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6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6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6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6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6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49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33" name="Google Shape;33;p4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4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t/>
              </a:r>
              <a:endPara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" name="Google Shape;35;p49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49"/>
          <p:cNvSpPr txBox="1"/>
          <p:nvPr>
            <p:ph idx="1" type="body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/>
            </a:lvl1pPr>
            <a:lvl2pPr indent="-298450" lvl="1" marL="914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2pPr>
            <a:lvl3pPr indent="-298450" lvl="2" marL="1371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3pPr>
            <a:lvl4pPr indent="-298450" lvl="3" marL="1828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4pPr>
            <a:lvl5pPr indent="-298450" lvl="4" marL="22860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5pPr>
            <a:lvl6pPr indent="-298450" lvl="5" marL="2743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6pPr>
            <a:lvl7pPr indent="-298450" lvl="6" marL="32004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/>
            </a:lvl7pPr>
            <a:lvl8pPr indent="-298450" lvl="7" marL="3657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/>
            </a:lvl8pPr>
            <a:lvl9pPr indent="-298450" lvl="8" marL="41148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/>
            </a:lvl9pPr>
          </a:lstStyle>
          <a:p/>
        </p:txBody>
      </p:sp>
      <p:sp>
        <p:nvSpPr>
          <p:cNvPr id="37" name="Google Shape;37;p49"/>
          <p:cNvSpPr txBox="1"/>
          <p:nvPr>
            <p:ph idx="12" type="sldNum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1" name="Google Shape;4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5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" name="Google Shape;55;p5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6" name="Google Shape;56;p5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8" name="Google Shape;68;p5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4" name="Google Shape;94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5" name="Google Shape;95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6" name="Google Shape;96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3" name="Google Shape;113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4" name="Google Shape;114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jpg"/><Relationship Id="rId4" Type="http://schemas.openxmlformats.org/officeDocument/2006/relationships/image" Target="../media/image32.gif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Relationship Id="rId4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189" name="Google Shape;1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23872" y="1122217"/>
            <a:ext cx="2153728" cy="15655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90" name="Google Shape;19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1305" y="1118928"/>
            <a:ext cx="1693654" cy="157214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"/>
          <p:cNvSpPr txBox="1"/>
          <p:nvPr/>
        </p:nvSpPr>
        <p:spPr>
          <a:xfrm>
            <a:off x="468703" y="3027872"/>
            <a:ext cx="11326481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Workshop 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Basics of Hardware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439947" y="5126967"/>
            <a:ext cx="1132648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Day 1: Basics Concept of Electronics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 txBox="1"/>
          <p:nvPr>
            <p:ph type="title"/>
          </p:nvPr>
        </p:nvSpPr>
        <p:spPr>
          <a:xfrm>
            <a:off x="1605179" y="384296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Potentiometer</a:t>
            </a:r>
            <a:endParaRPr/>
          </a:p>
        </p:txBody>
      </p:sp>
      <p:sp>
        <p:nvSpPr>
          <p:cNvPr id="290" name="Google Shape;290;p9"/>
          <p:cNvSpPr txBox="1"/>
          <p:nvPr>
            <p:ph idx="1" type="body"/>
          </p:nvPr>
        </p:nvSpPr>
        <p:spPr>
          <a:xfrm>
            <a:off x="1605179" y="1840146"/>
            <a:ext cx="509219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Three terminal resistor with a sliding or rotating contact that forms an adjustable voltage divider.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If only two terminals are used, one end and the wiper it acts as variable resistor or rheostat.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br>
              <a:rPr lang="en-GB"/>
            </a:br>
            <a:endParaRPr/>
          </a:p>
        </p:txBody>
      </p:sp>
      <p:pic>
        <p:nvPicPr>
          <p:cNvPr descr="Icon&#10;&#10;Description automatically generated" id="291" name="Google Shape;291;p9"/>
          <p:cNvPicPr preferRelativeResize="0"/>
          <p:nvPr/>
        </p:nvPicPr>
        <p:blipFill rotWithShape="1">
          <a:blip r:embed="rId3">
            <a:alphaModFix/>
          </a:blip>
          <a:srcRect b="-2" l="11823" r="17084" t="0"/>
          <a:stretch/>
        </p:blipFill>
        <p:spPr>
          <a:xfrm>
            <a:off x="7901259" y="2727729"/>
            <a:ext cx="4290741" cy="4130271"/>
          </a:xfrm>
          <a:custGeom>
            <a:rect b="b" l="l" r="r" t="t"/>
            <a:pathLst>
              <a:path extrusionOk="0" h="4130271" w="429074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metalware, gear&#10;&#10;Description automatically generated" id="292" name="Google Shape;292;p9"/>
          <p:cNvPicPr preferRelativeResize="0"/>
          <p:nvPr/>
        </p:nvPicPr>
        <p:blipFill rotWithShape="1">
          <a:blip r:embed="rId4">
            <a:alphaModFix/>
          </a:blip>
          <a:srcRect b="6867" l="0" r="-4" t="20055"/>
          <a:stretch/>
        </p:blipFill>
        <p:spPr>
          <a:xfrm>
            <a:off x="6697373" y="73929"/>
            <a:ext cx="3519312" cy="3007909"/>
          </a:xfrm>
          <a:custGeom>
            <a:rect b="b" l="l" r="r" t="t"/>
            <a:pathLst>
              <a:path extrusionOk="0" h="3007909" w="3519312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/>
          <p:nvPr>
            <p:ph type="title"/>
          </p:nvPr>
        </p:nvSpPr>
        <p:spPr>
          <a:xfrm>
            <a:off x="1620459" y="294507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GB"/>
              <a:t>Example Circuit</a:t>
            </a:r>
            <a:endParaRPr/>
          </a:p>
        </p:txBody>
      </p:sp>
      <p:pic>
        <p:nvPicPr>
          <p:cNvPr id="298" name="Google Shape;2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0775" y="1898584"/>
            <a:ext cx="9703324" cy="4286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A3838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/>
          <p:nvPr>
            <p:ph type="title"/>
          </p:nvPr>
        </p:nvSpPr>
        <p:spPr>
          <a:xfrm>
            <a:off x="7188053" y="2013626"/>
            <a:ext cx="4932611" cy="19260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b="1" lang="en-GB"/>
              <a:t>Review:</a:t>
            </a:r>
            <a:br>
              <a:rPr b="1" lang="en-GB"/>
            </a:br>
            <a:r>
              <a:rPr b="1" lang="en-GB"/>
              <a:t>Transistor as a Switch</a:t>
            </a:r>
            <a:endParaRPr/>
          </a:p>
        </p:txBody>
      </p:sp>
      <p:sp>
        <p:nvSpPr>
          <p:cNvPr id="304" name="Google Shape;304;p11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several&#10;&#10;Description automatically generated" id="305" name="Google Shape;305;p11"/>
          <p:cNvPicPr preferRelativeResize="0"/>
          <p:nvPr/>
        </p:nvPicPr>
        <p:blipFill rotWithShape="1">
          <a:blip r:embed="rId3">
            <a:alphaModFix/>
          </a:blip>
          <a:srcRect b="-1" l="0" r="-1" t="2426"/>
          <a:stretch/>
        </p:blipFill>
        <p:spPr>
          <a:xfrm>
            <a:off x="1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2"/>
          <p:cNvSpPr txBox="1"/>
          <p:nvPr>
            <p:ph type="title"/>
          </p:nvPr>
        </p:nvSpPr>
        <p:spPr>
          <a:xfrm>
            <a:off x="2458107" y="1850200"/>
            <a:ext cx="9552317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GB" sz="4000">
                <a:latin typeface="Arial"/>
                <a:ea typeface="Arial"/>
                <a:cs typeface="Arial"/>
                <a:sym typeface="Arial"/>
              </a:rPr>
              <a:t>BJT Transistors</a:t>
            </a:r>
            <a:endParaRPr/>
          </a:p>
        </p:txBody>
      </p:sp>
      <p:sp>
        <p:nvSpPr>
          <p:cNvPr id="311" name="Google Shape;311;p12"/>
          <p:cNvSpPr txBox="1"/>
          <p:nvPr>
            <p:ph idx="1" type="body"/>
          </p:nvPr>
        </p:nvSpPr>
        <p:spPr>
          <a:xfrm>
            <a:off x="2458107" y="3264237"/>
            <a:ext cx="9552317" cy="1792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Three terminal semiconductor devices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Emitter (E), Base (B) and Collector(C)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GB" sz="2300">
                <a:latin typeface="Arial"/>
                <a:ea typeface="Arial"/>
                <a:cs typeface="Arial"/>
                <a:sym typeface="Arial"/>
              </a:rPr>
              <a:t>Two types NPN and PNP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3"/>
          <p:cNvSpPr/>
          <p:nvPr/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318" name="Google Shape;31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8913" y="634088"/>
            <a:ext cx="7854175" cy="5571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4"/>
          <p:cNvSpPr txBox="1"/>
          <p:nvPr>
            <p:ph type="title"/>
          </p:nvPr>
        </p:nvSpPr>
        <p:spPr>
          <a:xfrm>
            <a:off x="1904404" y="63917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GB" sz="4000">
                <a:latin typeface="Arial"/>
                <a:ea typeface="Arial"/>
                <a:cs typeface="Arial"/>
                <a:sym typeface="Arial"/>
              </a:rPr>
              <a:t>Water Tap Analogy</a:t>
            </a:r>
            <a:endParaRPr/>
          </a:p>
        </p:txBody>
      </p:sp>
      <p:pic>
        <p:nvPicPr>
          <p:cNvPr descr="Diagram&#10;&#10;Description automatically generated" id="324" name="Google Shape;324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7377" y="2940988"/>
            <a:ext cx="5860895" cy="314859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4"/>
          <p:cNvSpPr txBox="1"/>
          <p:nvPr/>
        </p:nvSpPr>
        <p:spPr>
          <a:xfrm>
            <a:off x="3785664" y="4750525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4"/>
          <p:cNvSpPr txBox="1"/>
          <p:nvPr/>
        </p:nvSpPr>
        <p:spPr>
          <a:xfrm>
            <a:off x="4398981" y="5503232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4"/>
          <p:cNvSpPr txBox="1"/>
          <p:nvPr/>
        </p:nvSpPr>
        <p:spPr>
          <a:xfrm>
            <a:off x="5095931" y="4685475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4"/>
          <p:cNvSpPr txBox="1"/>
          <p:nvPr/>
        </p:nvSpPr>
        <p:spPr>
          <a:xfrm>
            <a:off x="6982346" y="4044280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4"/>
          <p:cNvSpPr txBox="1"/>
          <p:nvPr/>
        </p:nvSpPr>
        <p:spPr>
          <a:xfrm>
            <a:off x="8710784" y="4453158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4"/>
          <p:cNvSpPr txBox="1"/>
          <p:nvPr/>
        </p:nvSpPr>
        <p:spPr>
          <a:xfrm>
            <a:off x="7623542" y="2678256"/>
            <a:ext cx="29922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5"/>
          <p:cNvSpPr txBox="1"/>
          <p:nvPr>
            <p:ph type="title"/>
          </p:nvPr>
        </p:nvSpPr>
        <p:spPr>
          <a:xfrm>
            <a:off x="1851102" y="30007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en-GB" sz="4000">
                <a:latin typeface="Arial"/>
                <a:ea typeface="Arial"/>
                <a:cs typeface="Arial"/>
                <a:sym typeface="Arial"/>
              </a:rPr>
              <a:t>Transistor as a Switch</a:t>
            </a:r>
            <a:endParaRPr/>
          </a:p>
        </p:txBody>
      </p:sp>
      <p:pic>
        <p:nvPicPr>
          <p:cNvPr descr="Diagram, schematic&#10;&#10;Description automatically generated" id="336" name="Google Shape;33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2693" y="1360481"/>
            <a:ext cx="4620321" cy="555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6"/>
          <p:cNvSpPr txBox="1"/>
          <p:nvPr>
            <p:ph type="title"/>
          </p:nvPr>
        </p:nvSpPr>
        <p:spPr>
          <a:xfrm>
            <a:off x="2153533" y="6356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800"/>
              <a:buFont typeface="Arial"/>
              <a:buNone/>
            </a:pPr>
            <a:r>
              <a:rPr lang="en-GB" sz="40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Review: Sensors</a:t>
            </a:r>
            <a:endParaRPr sz="4000">
              <a:solidFill>
                <a:srgbClr val="21212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2" name="Google Shape;342;p16"/>
          <p:cNvPicPr preferRelativeResize="0"/>
          <p:nvPr/>
        </p:nvPicPr>
        <p:blipFill rotWithShape="1">
          <a:blip r:embed="rId3">
            <a:alphaModFix/>
          </a:blip>
          <a:srcRect b="5428" l="0" r="0" t="0"/>
          <a:stretch/>
        </p:blipFill>
        <p:spPr>
          <a:xfrm>
            <a:off x="2267267" y="1855067"/>
            <a:ext cx="9374000" cy="462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7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8" name="Google Shape;348;p17"/>
          <p:cNvSpPr txBox="1"/>
          <p:nvPr>
            <p:ph idx="1" type="body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49" name="Google Shape;34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247" y="1"/>
            <a:ext cx="1055775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8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4400">
                <a:latin typeface="Arial"/>
                <a:ea typeface="Arial"/>
                <a:cs typeface="Arial"/>
                <a:sym typeface="Arial"/>
              </a:rPr>
              <a:t>Light Dependent Register</a:t>
            </a:r>
            <a:endParaRPr/>
          </a:p>
        </p:txBody>
      </p:sp>
      <p:pic>
        <p:nvPicPr>
          <p:cNvPr id="355" name="Google Shape;3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29" y="2344367"/>
            <a:ext cx="10093534" cy="36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&#10;&#10;Description automatically generated" id="197" name="Google Shape;197;g10c17f2be8c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1305" y="1118928"/>
            <a:ext cx="1693654" cy="157214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0c17f2be8c_0_0"/>
          <p:cNvSpPr txBox="1"/>
          <p:nvPr/>
        </p:nvSpPr>
        <p:spPr>
          <a:xfrm>
            <a:off x="468703" y="3027872"/>
            <a:ext cx="11326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GB" sz="48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Who am 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g10c17f2be8c_0_0"/>
          <p:cNvSpPr txBox="1"/>
          <p:nvPr/>
        </p:nvSpPr>
        <p:spPr>
          <a:xfrm>
            <a:off x="439947" y="5126967"/>
            <a:ext cx="113265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Aasman Bashyal</a:t>
            </a:r>
            <a:endParaRPr b="1"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GB" sz="20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074bex402</a:t>
            </a:r>
            <a:endParaRPr b="1" sz="2000">
              <a:solidFill>
                <a:srgbClr val="FFFFFF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19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GB"/>
              <a:t>Principle</a:t>
            </a:r>
            <a:endParaRPr/>
          </a:p>
        </p:txBody>
      </p:sp>
      <p:sp>
        <p:nvSpPr>
          <p:cNvPr id="361" name="Google Shape;361;p19"/>
          <p:cNvSpPr txBox="1"/>
          <p:nvPr>
            <p:ph idx="1" type="body"/>
          </p:nvPr>
        </p:nvSpPr>
        <p:spPr>
          <a:xfrm>
            <a:off x="7588576" y="2771750"/>
            <a:ext cx="4062953" cy="2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8255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I = V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/(R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+R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-825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= 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*I</a:t>
            </a:r>
            <a:endParaRPr/>
          </a:p>
          <a:p>
            <a:pPr indent="-8255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300"/>
              <a:buChar char="●"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out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= V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in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 * 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/(R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+R</a:t>
            </a:r>
            <a:r>
              <a:rPr baseline="-25000" lang="en-GB"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GB">
                <a:latin typeface="Calibri"/>
                <a:ea typeface="Calibri"/>
                <a:cs typeface="Calibri"/>
                <a:sym typeface="Calibri"/>
              </a:rPr>
              <a:t>) </a:t>
            </a:r>
            <a:endParaRPr/>
          </a:p>
        </p:txBody>
      </p:sp>
      <p:pic>
        <p:nvPicPr>
          <p:cNvPr descr="Voltage Divider Circuit Calculator - For LDR" id="362" name="Google Shape;36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400" y="2130500"/>
            <a:ext cx="5406580" cy="38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"/>
          <p:cNvSpPr txBox="1"/>
          <p:nvPr>
            <p:ph type="ctrTitle"/>
          </p:nvPr>
        </p:nvSpPr>
        <p:spPr>
          <a:xfrm>
            <a:off x="7464614" y="1783959"/>
            <a:ext cx="4374853" cy="28891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lang="en-GB" sz="4000">
                <a:latin typeface="Arial"/>
                <a:ea typeface="Arial"/>
                <a:cs typeface="Arial"/>
                <a:sym typeface="Arial"/>
              </a:rPr>
              <a:t>Microcontroller?</a:t>
            </a:r>
            <a:endParaRPr/>
          </a:p>
        </p:txBody>
      </p:sp>
      <p:sp>
        <p:nvSpPr>
          <p:cNvPr id="368" name="Google Shape;368;p20"/>
          <p:cNvSpPr txBox="1"/>
          <p:nvPr>
            <p:ph idx="1" type="subTitle"/>
          </p:nvPr>
        </p:nvSpPr>
        <p:spPr>
          <a:xfrm>
            <a:off x="7464612" y="4750893"/>
            <a:ext cx="4374852" cy="11478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IC for a specific operation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Contains Processor, Memory and I/O inside a single chip.</a:t>
            </a:r>
            <a:endParaRPr/>
          </a:p>
        </p:txBody>
      </p:sp>
      <p:sp>
        <p:nvSpPr>
          <p:cNvPr id="369" name="Google Shape;369;p20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indoor, close&#10;&#10;Description automatically generated" id="370" name="Google Shape;370;p20"/>
          <p:cNvPicPr preferRelativeResize="0"/>
          <p:nvPr/>
        </p:nvPicPr>
        <p:blipFill rotWithShape="1">
          <a:blip r:embed="rId3">
            <a:alphaModFix/>
          </a:blip>
          <a:srcRect b="2" l="2452" r="2" t="0"/>
          <a:stretch/>
        </p:blipFill>
        <p:spPr>
          <a:xfrm>
            <a:off x="-28279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"/>
          <p:cNvSpPr txBox="1"/>
          <p:nvPr>
            <p:ph type="title"/>
          </p:nvPr>
        </p:nvSpPr>
        <p:spPr>
          <a:xfrm>
            <a:off x="2491596" y="641395"/>
            <a:ext cx="8324695" cy="13449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Review: Arduino</a:t>
            </a:r>
            <a:br>
              <a:rPr b="1" lang="en-GB" sz="4000">
                <a:latin typeface="Arial"/>
                <a:ea typeface="Arial"/>
                <a:cs typeface="Arial"/>
                <a:sym typeface="Arial"/>
              </a:rPr>
            </a:br>
            <a:endParaRPr b="1" sz="4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1"/>
          <p:cNvSpPr txBox="1"/>
          <p:nvPr>
            <p:ph idx="1" type="body"/>
          </p:nvPr>
        </p:nvSpPr>
        <p:spPr>
          <a:xfrm>
            <a:off x="2494743" y="2266657"/>
            <a:ext cx="6901337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GB">
                <a:solidFill>
                  <a:srgbClr val="000000"/>
                </a:solidFill>
              </a:rPr>
              <a:t>Types of commonly used Arduino Boards: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GB">
                <a:solidFill>
                  <a:srgbClr val="000000"/>
                </a:solidFill>
              </a:rPr>
              <a:t>Arduino Uno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GB">
                <a:solidFill>
                  <a:srgbClr val="000000"/>
                </a:solidFill>
              </a:rPr>
              <a:t>Arduino Nano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GB">
                <a:solidFill>
                  <a:srgbClr val="000000"/>
                </a:solidFill>
              </a:rPr>
              <a:t>Arduino Mega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</a:pPr>
            <a:r>
              <a:rPr lang="en-GB">
                <a:solidFill>
                  <a:srgbClr val="000000"/>
                </a:solidFill>
              </a:rPr>
              <a:t>Arduino Due</a:t>
            </a:r>
            <a:endParaRPr/>
          </a:p>
        </p:txBody>
      </p:sp>
      <p:sp>
        <p:nvSpPr>
          <p:cNvPr id="377" name="Google Shape;377;p21"/>
          <p:cNvSpPr txBox="1"/>
          <p:nvPr/>
        </p:nvSpPr>
        <p:spPr>
          <a:xfrm>
            <a:off x="2495909" y="1618891"/>
            <a:ext cx="83935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 electronics prototyping platform for projects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22"/>
          <p:cNvSpPr/>
          <p:nvPr/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0">
                <a:srgbClr val="000000">
                  <a:alpha val="94901"/>
                </a:srgbClr>
              </a:gs>
              <a:gs pos="34000">
                <a:srgbClr val="000000">
                  <a:alpha val="94901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2"/>
          <p:cNvSpPr/>
          <p:nvPr/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0">
                <a:srgbClr val="2F5496">
                  <a:alpha val="58039"/>
                </a:srgbClr>
              </a:gs>
              <a:gs pos="28000">
                <a:srgbClr val="2F5496">
                  <a:alpha val="58039"/>
                </a:srgbClr>
              </a:gs>
              <a:gs pos="100000">
                <a:srgbClr val="000000">
                  <a:alpha val="69019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22"/>
          <p:cNvSpPr/>
          <p:nvPr/>
        </p:nvSpPr>
        <p:spPr>
          <a:xfrm flipH="1">
            <a:off x="-9271" y="-3000"/>
            <a:ext cx="12201264" cy="6859501"/>
          </a:xfrm>
          <a:prstGeom prst="rect">
            <a:avLst/>
          </a:prstGeom>
          <a:gradFill>
            <a:gsLst>
              <a:gs pos="0">
                <a:srgbClr val="000000">
                  <a:alpha val="70980"/>
                </a:srgbClr>
              </a:gs>
              <a:gs pos="100000">
                <a:srgbClr val="4472C4">
                  <a:alpha val="23137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22"/>
          <p:cNvSpPr/>
          <p:nvPr/>
        </p:nvSpPr>
        <p:spPr>
          <a:xfrm flipH="1">
            <a:off x="478537" y="0"/>
            <a:ext cx="11718098" cy="6858000"/>
          </a:xfrm>
          <a:prstGeom prst="rect">
            <a:avLst/>
          </a:prstGeom>
          <a:gradFill>
            <a:gsLst>
              <a:gs pos="0">
                <a:srgbClr val="000000">
                  <a:alpha val="61176"/>
                </a:srgbClr>
              </a:gs>
              <a:gs pos="19000">
                <a:srgbClr val="000000">
                  <a:alpha val="61176"/>
                </a:srgbClr>
              </a:gs>
              <a:gs pos="100000">
                <a:srgbClr val="2F5496">
                  <a:alpha val="43137"/>
                </a:srgbClr>
              </a:gs>
            </a:gsLst>
            <a:lin ang="19199999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22"/>
          <p:cNvSpPr txBox="1"/>
          <p:nvPr>
            <p:ph type="title"/>
          </p:nvPr>
        </p:nvSpPr>
        <p:spPr>
          <a:xfrm>
            <a:off x="1142639" y="561203"/>
            <a:ext cx="9932691" cy="1165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lang="en-GB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Arduino Boards</a:t>
            </a:r>
            <a:endParaRPr/>
          </a:p>
        </p:txBody>
      </p:sp>
      <p:sp>
        <p:nvSpPr>
          <p:cNvPr id="388" name="Google Shape;388;p22"/>
          <p:cNvSpPr/>
          <p:nvPr/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rgbClr val="1F3864">
                  <a:alpha val="54117"/>
                </a:srgbClr>
              </a:gs>
              <a:gs pos="100000">
                <a:srgbClr val="1F3864">
                  <a:alpha val="54117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62" y="2210962"/>
            <a:ext cx="5387639" cy="3699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22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36347" y="2399336"/>
            <a:ext cx="5377611" cy="31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22"/>
          <p:cNvSpPr txBox="1"/>
          <p:nvPr/>
        </p:nvSpPr>
        <p:spPr>
          <a:xfrm>
            <a:off x="2636806" y="5631063"/>
            <a:ext cx="1703899" cy="565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Arduino Uno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3"/>
          <p:cNvSpPr/>
          <p:nvPr/>
        </p:nvSpPr>
        <p:spPr>
          <a:xfrm>
            <a:off x="0" y="0"/>
            <a:ext cx="1219169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3"/>
          <p:cNvSpPr/>
          <p:nvPr/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30847" y="187049"/>
            <a:ext cx="9045963" cy="6250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403" name="Google Shape;403;p24"/>
          <p:cNvPicPr preferRelativeResize="0"/>
          <p:nvPr/>
        </p:nvPicPr>
        <p:blipFill rotWithShape="1">
          <a:blip r:embed="rId3">
            <a:alphaModFix/>
          </a:blip>
          <a:srcRect b="3115" l="0" r="-1" t="528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24"/>
          <p:cNvSpPr txBox="1"/>
          <p:nvPr/>
        </p:nvSpPr>
        <p:spPr>
          <a:xfrm>
            <a:off x="4638136" y="2783456"/>
            <a:ext cx="146361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ATMEGA 328p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5"/>
          <p:cNvSpPr txBox="1"/>
          <p:nvPr/>
        </p:nvSpPr>
        <p:spPr>
          <a:xfrm>
            <a:off x="1872942" y="657030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Arduino IDE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25"/>
          <p:cNvPicPr preferRelativeResize="0"/>
          <p:nvPr/>
        </p:nvPicPr>
        <p:blipFill rotWithShape="1">
          <a:blip r:embed="rId3">
            <a:alphaModFix/>
          </a:blip>
          <a:srcRect b="10354" l="9471" r="9166" t="6809"/>
          <a:stretch/>
        </p:blipFill>
        <p:spPr>
          <a:xfrm>
            <a:off x="3873112" y="1364916"/>
            <a:ext cx="5231978" cy="542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6"/>
          <p:cNvSpPr txBox="1"/>
          <p:nvPr/>
        </p:nvSpPr>
        <p:spPr>
          <a:xfrm>
            <a:off x="1590137" y="741871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in Arduino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26"/>
          <p:cNvSpPr txBox="1"/>
          <p:nvPr/>
        </p:nvSpPr>
        <p:spPr>
          <a:xfrm>
            <a:off x="1602716" y="1847133"/>
            <a:ext cx="105932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Digital I/O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17" name="Google Shape;417;p26"/>
          <p:cNvGraphicFramePr/>
          <p:nvPr/>
        </p:nvGraphicFramePr>
        <p:xfrm>
          <a:off x="2313605" y="31809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{6B7D6CB7-C9D5-4126-8D88-F9F072308BDC}</a:tableStyleId>
              </a:tblPr>
              <a:tblGrid>
                <a:gridCol w="3079750"/>
                <a:gridCol w="3096275"/>
                <a:gridCol w="3088000"/>
              </a:tblGrid>
              <a:tr h="624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pinMode()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digitalRead()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digitalWrite()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Calibri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4325"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Sets pin as either Input or Output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 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pinMode(pin, mode)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Reads value from a specified digital pin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digitalRead(pin)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Writes value to a specified digital pin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digitalWrite(pin)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8" name="Google Shape;418;p26"/>
          <p:cNvSpPr txBox="1"/>
          <p:nvPr/>
        </p:nvSpPr>
        <p:spPr>
          <a:xfrm>
            <a:off x="2208364" y="5960853"/>
            <a:ext cx="88104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b="0" i="0" lang="en-GB" sz="1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delay()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is used to stay in wait state before moving onto the next line of code. Takes numbers as arguments that represent time in milliseconds(ms).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7"/>
          <p:cNvSpPr txBox="1"/>
          <p:nvPr/>
        </p:nvSpPr>
        <p:spPr>
          <a:xfrm>
            <a:off x="1584385" y="265216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Circuit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4" name="Google Shape;42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780" y="1926077"/>
            <a:ext cx="10540778" cy="493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8"/>
          <p:cNvSpPr txBox="1"/>
          <p:nvPr/>
        </p:nvSpPr>
        <p:spPr>
          <a:xfrm>
            <a:off x="2323381" y="1647645"/>
            <a:ext cx="8882332" cy="39087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Code: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void </a:t>
            </a:r>
            <a:r>
              <a:rPr b="0" i="0" lang="en-GB" sz="2000" u="none" cap="none" strike="noStrike">
                <a:solidFill>
                  <a:srgbClr val="75A641"/>
                </a:solidFill>
                <a:latin typeface="Arial"/>
                <a:ea typeface="Arial"/>
                <a:cs typeface="Arial"/>
                <a:sym typeface="Arial"/>
              </a:rPr>
              <a:t>setup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       </a:t>
            </a:r>
            <a:r>
              <a:rPr b="0" i="0" lang="en-GB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//Contains the part of code that runs only once in a program</a:t>
            </a:r>
            <a:endParaRPr b="0" i="0" sz="20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b="0" i="0" lang="en-GB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pinMode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OUTPUT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void </a:t>
            </a:r>
            <a:r>
              <a:rPr b="0" i="0" lang="en-GB" sz="2000" u="none" cap="none" strike="noStrike">
                <a:solidFill>
                  <a:srgbClr val="75A641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     </a:t>
            </a:r>
            <a:r>
              <a:rPr b="0" i="0" lang="en-GB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//Contains code that runs as long as the board is on.</a:t>
            </a:r>
            <a:endParaRPr b="0" i="0" sz="20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digitalWrite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HIGH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 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"/>
          <p:cNvSpPr txBox="1"/>
          <p:nvPr/>
        </p:nvSpPr>
        <p:spPr>
          <a:xfrm>
            <a:off x="2208362" y="1015041"/>
            <a:ext cx="466976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2304382" y="2026866"/>
            <a:ext cx="8393501" cy="3277819"/>
            <a:chOff x="0" y="0"/>
            <a:chExt cx="8393501" cy="3277819"/>
          </a:xfrm>
        </p:grpSpPr>
        <p:cxnSp>
          <p:nvCxnSpPr>
            <p:cNvPr id="206" name="Google Shape;206;p2"/>
            <p:cNvCxnSpPr/>
            <p:nvPr/>
          </p:nvCxnSpPr>
          <p:spPr>
            <a:xfrm>
              <a:off x="0" y="0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07" name="Google Shape;207;p2"/>
            <p:cNvSpPr/>
            <p:nvPr/>
          </p:nvSpPr>
          <p:spPr>
            <a:xfrm>
              <a:off x="0" y="0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2"/>
            <p:cNvSpPr txBox="1"/>
            <p:nvPr/>
          </p:nvSpPr>
          <p:spPr>
            <a:xfrm>
              <a:off x="0" y="0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Breadboarding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9" name="Google Shape;209;p2"/>
            <p:cNvCxnSpPr/>
            <p:nvPr/>
          </p:nvCxnSpPr>
          <p:spPr>
            <a:xfrm>
              <a:off x="0" y="409727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0" name="Google Shape;210;p2"/>
            <p:cNvSpPr/>
            <p:nvPr/>
          </p:nvSpPr>
          <p:spPr>
            <a:xfrm>
              <a:off x="0" y="409727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2"/>
            <p:cNvSpPr txBox="1"/>
            <p:nvPr/>
          </p:nvSpPr>
          <p:spPr>
            <a:xfrm>
              <a:off x="0" y="409727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Transistor as a Switch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2" name="Google Shape;212;p2"/>
            <p:cNvCxnSpPr/>
            <p:nvPr/>
          </p:nvCxnSpPr>
          <p:spPr>
            <a:xfrm>
              <a:off x="0" y="819454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3" name="Google Shape;213;p2"/>
            <p:cNvSpPr/>
            <p:nvPr/>
          </p:nvSpPr>
          <p:spPr>
            <a:xfrm>
              <a:off x="0" y="819455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0" y="819455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Ultrasonic Sensor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5" name="Google Shape;215;p2"/>
            <p:cNvCxnSpPr/>
            <p:nvPr/>
          </p:nvCxnSpPr>
          <p:spPr>
            <a:xfrm>
              <a:off x="0" y="1229182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6" name="Google Shape;216;p2"/>
            <p:cNvSpPr/>
            <p:nvPr/>
          </p:nvSpPr>
          <p:spPr>
            <a:xfrm>
              <a:off x="0" y="1229182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 txBox="1"/>
            <p:nvPr/>
          </p:nvSpPr>
          <p:spPr>
            <a:xfrm>
              <a:off x="0" y="1229182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Light Dependent Resistor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18" name="Google Shape;218;p2"/>
            <p:cNvCxnSpPr/>
            <p:nvPr/>
          </p:nvCxnSpPr>
          <p:spPr>
            <a:xfrm>
              <a:off x="0" y="1638909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19" name="Google Shape;219;p2"/>
            <p:cNvSpPr/>
            <p:nvPr/>
          </p:nvSpPr>
          <p:spPr>
            <a:xfrm>
              <a:off x="0" y="1638910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 txBox="1"/>
            <p:nvPr/>
          </p:nvSpPr>
          <p:spPr>
            <a:xfrm>
              <a:off x="0" y="1638910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Review: Arduino Coding</a:t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21" name="Google Shape;221;p2"/>
            <p:cNvCxnSpPr/>
            <p:nvPr/>
          </p:nvCxnSpPr>
          <p:spPr>
            <a:xfrm>
              <a:off x="0" y="2048637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2" name="Google Shape;222;p2"/>
            <p:cNvSpPr/>
            <p:nvPr/>
          </p:nvSpPr>
          <p:spPr>
            <a:xfrm>
              <a:off x="0" y="2048637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 txBox="1"/>
            <p:nvPr/>
          </p:nvSpPr>
          <p:spPr>
            <a:xfrm>
              <a:off x="0" y="2048637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Electronic System Breakdown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4" name="Google Shape;224;p2"/>
            <p:cNvCxnSpPr/>
            <p:nvPr/>
          </p:nvCxnSpPr>
          <p:spPr>
            <a:xfrm>
              <a:off x="0" y="2458364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5" name="Google Shape;225;p2"/>
            <p:cNvSpPr/>
            <p:nvPr/>
          </p:nvSpPr>
          <p:spPr>
            <a:xfrm>
              <a:off x="0" y="2458365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 txBox="1"/>
            <p:nvPr/>
          </p:nvSpPr>
          <p:spPr>
            <a:xfrm>
              <a:off x="0" y="2458365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Input: Push Button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2"/>
            <p:cNvCxnSpPr/>
            <p:nvPr/>
          </p:nvCxnSpPr>
          <p:spPr>
            <a:xfrm>
              <a:off x="0" y="2868092"/>
              <a:ext cx="8393501" cy="0"/>
            </a:xfrm>
            <a:prstGeom prst="straightConnector1">
              <a:avLst/>
            </a:prstGeom>
            <a:solidFill>
              <a:srgbClr val="4372C3"/>
            </a:solidFill>
            <a:ln cap="flat" cmpd="sng" w="12700">
              <a:solidFill>
                <a:srgbClr val="4372C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228" name="Google Shape;228;p2"/>
            <p:cNvSpPr/>
            <p:nvPr/>
          </p:nvSpPr>
          <p:spPr>
            <a:xfrm>
              <a:off x="0" y="2868092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 txBox="1"/>
            <p:nvPr/>
          </p:nvSpPr>
          <p:spPr>
            <a:xfrm>
              <a:off x="0" y="2868092"/>
              <a:ext cx="8393501" cy="4097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r>
                <a:rPr b="0" i="0" lang="en-GB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Output: DC motor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9"/>
          <p:cNvSpPr txBox="1"/>
          <p:nvPr/>
        </p:nvSpPr>
        <p:spPr>
          <a:xfrm>
            <a:off x="1590137" y="741871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Functions in Arduino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29"/>
          <p:cNvSpPr txBox="1"/>
          <p:nvPr/>
        </p:nvSpPr>
        <p:spPr>
          <a:xfrm>
            <a:off x="1602716" y="1847133"/>
            <a:ext cx="1059323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n-GB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Analog I/O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36" name="Google Shape;436;p29"/>
          <p:cNvGraphicFramePr/>
          <p:nvPr/>
        </p:nvGraphicFramePr>
        <p:xfrm>
          <a:off x="2313605" y="31809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{6B7D6CB7-C9D5-4126-8D88-F9F072308BDC}</a:tableStyleId>
              </a:tblPr>
              <a:tblGrid>
                <a:gridCol w="208300"/>
                <a:gridCol w="4585900"/>
                <a:gridCol w="4469825"/>
              </a:tblGrid>
              <a:tr h="624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analogRead()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70C0"/>
                        </a:buClr>
                        <a:buSzPts val="2300"/>
                        <a:buFont typeface="Arial"/>
                        <a:buNone/>
                      </a:pPr>
                      <a:r>
                        <a:rPr lang="en-GB" sz="2300" u="none" cap="none" strike="noStrike">
                          <a:solidFill>
                            <a:srgbClr val="0070C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analogWrite()</a:t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300"/>
                        <a:buFont typeface="Calibri"/>
                        <a:buNone/>
                      </a:pPr>
                      <a:r>
                        <a:t/>
                      </a:r>
                      <a:endParaRPr sz="2300" u="none" cap="none" strike="noStrike">
                        <a:solidFill>
                          <a:srgbClr val="0070C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54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Reads analog value from a specified analog pin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analogRead(pin)</a:t>
                      </a:r>
                      <a:endParaRPr sz="1400" u="none" cap="none" strike="noStrike"/>
                    </a:p>
                    <a:p>
                      <a:pPr indent="-342900" lvl="0" marL="3429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Output: value in the range 0-1023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alibri"/>
                        <a:buNone/>
                      </a:pPr>
                      <a:r>
                        <a:t/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Writes PWM value to a specified digital PWM pin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Syntax: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Arial"/>
                        <a:buNone/>
                      </a:pPr>
                      <a:r>
                        <a:rPr lang="en-GB" sz="2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    analogWrite(pin, Dutycycle)</a:t>
                      </a:r>
                      <a:endParaRPr sz="2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7" name="Google Shape;437;p29"/>
          <p:cNvSpPr txBox="1"/>
          <p:nvPr/>
        </p:nvSpPr>
        <p:spPr>
          <a:xfrm>
            <a:off x="2208364" y="5960853"/>
            <a:ext cx="881044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</a:t>
            </a:r>
            <a:r>
              <a:rPr b="0" i="0" lang="en-GB" sz="1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delay()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function is used to stay in wait state before moving onto the next line of code. Takes numbers as arguments that represent time in milliseconds(ms).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974" y="1332689"/>
            <a:ext cx="10548025" cy="552531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30"/>
          <p:cNvSpPr txBox="1"/>
          <p:nvPr/>
        </p:nvSpPr>
        <p:spPr>
          <a:xfrm>
            <a:off x="1584385" y="265216"/>
            <a:ext cx="1060761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i="0" lang="en-GB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Circuit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 txBox="1"/>
          <p:nvPr/>
        </p:nvSpPr>
        <p:spPr>
          <a:xfrm>
            <a:off x="2219687" y="632280"/>
            <a:ext cx="8882332" cy="5386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i="0" lang="en-GB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Code: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sensorValue = 0;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3CB0D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void </a:t>
            </a:r>
            <a:r>
              <a:rPr b="0" i="0" lang="en-GB" sz="2000" u="none" cap="none" strike="noStrike">
                <a:solidFill>
                  <a:srgbClr val="75A641"/>
                </a:solidFill>
                <a:latin typeface="Arial"/>
                <a:ea typeface="Arial"/>
                <a:cs typeface="Arial"/>
                <a:sym typeface="Arial"/>
              </a:rPr>
              <a:t>setup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       </a:t>
            </a:r>
            <a:r>
              <a:rPr b="0" i="0" lang="en-GB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//Contains the part of code that runs only once in a program</a:t>
            </a:r>
            <a:endParaRPr b="0" i="0" sz="20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b="0" i="0" lang="en-GB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pinMode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A0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INPUT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</a:t>
            </a:r>
            <a:r>
              <a:rPr b="0" i="0" lang="en-GB" sz="2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pinMode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OUTPUT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0D6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void </a:t>
            </a:r>
            <a:r>
              <a:rPr b="0" i="0" lang="en-GB" sz="2000" u="none" cap="none" strike="noStrike">
                <a:solidFill>
                  <a:srgbClr val="75A641"/>
                </a:solidFill>
                <a:latin typeface="Arial"/>
                <a:ea typeface="Arial"/>
                <a:cs typeface="Arial"/>
                <a:sym typeface="Arial"/>
              </a:rPr>
              <a:t>loop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()     </a:t>
            </a:r>
            <a:r>
              <a:rPr b="0" i="0" lang="en-GB" sz="20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rPr>
              <a:t>//Contains code that runs as long as the board is on.</a:t>
            </a:r>
            <a:endParaRPr b="0" i="0" sz="2000" u="none" cap="none" strike="noStrike">
              <a:solidFill>
                <a:srgbClr val="75707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 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digitalWrite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20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HIGH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 </a:t>
            </a:r>
            <a:r>
              <a:rPr b="0" i="0" lang="en-GB" sz="20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(sensorValue);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        </a:t>
            </a:r>
            <a:r>
              <a:rPr b="0" i="0" lang="en-GB" sz="18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digitalWrite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b="0" i="0" lang="en-GB" sz="18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GB" sz="1800" u="none" cap="none" strike="noStrike">
                <a:solidFill>
                  <a:srgbClr val="3CB0D6"/>
                </a:solidFill>
                <a:latin typeface="Arial"/>
                <a:ea typeface="Arial"/>
                <a:cs typeface="Arial"/>
                <a:sym typeface="Arial"/>
              </a:rPr>
              <a:t> LOW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        </a:t>
            </a:r>
            <a:r>
              <a:rPr b="0" i="0" lang="en-GB" sz="1800" u="none" cap="none" strike="noStrike">
                <a:solidFill>
                  <a:srgbClr val="E06422"/>
                </a:solidFill>
                <a:latin typeface="Arial"/>
                <a:ea typeface="Arial"/>
                <a:cs typeface="Arial"/>
                <a:sym typeface="Arial"/>
              </a:rPr>
              <a:t>delay</a:t>
            </a:r>
            <a:r>
              <a:rPr b="0" i="0" lang="en-GB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(sensorValue);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2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32"/>
          <p:cNvSpPr/>
          <p:nvPr/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2"/>
          <p:cNvSpPr/>
          <p:nvPr/>
        </p:nvSpPr>
        <p:spPr>
          <a:xfrm>
            <a:off x="0" y="0"/>
            <a:ext cx="3284331" cy="68580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2"/>
          <p:cNvSpPr txBox="1"/>
          <p:nvPr>
            <p:ph type="title"/>
          </p:nvPr>
        </p:nvSpPr>
        <p:spPr>
          <a:xfrm>
            <a:off x="804672" y="640080"/>
            <a:ext cx="3282696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n-GB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Electronic System Breakdown</a:t>
            </a:r>
            <a:endParaRPr/>
          </a:p>
        </p:txBody>
      </p:sp>
      <p:pic>
        <p:nvPicPr>
          <p:cNvPr id="457" name="Google Shape;45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3140" y="640080"/>
            <a:ext cx="6973356" cy="5349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3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4400">
                <a:latin typeface="Arial"/>
                <a:ea typeface="Arial"/>
                <a:cs typeface="Arial"/>
                <a:sym typeface="Arial"/>
              </a:rPr>
              <a:t>Input: Push Button</a:t>
            </a:r>
            <a:endParaRPr/>
          </a:p>
        </p:txBody>
      </p:sp>
      <p:pic>
        <p:nvPicPr>
          <p:cNvPr id="463" name="Google Shape;4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8799" y="1736034"/>
            <a:ext cx="5121966" cy="5121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0765" y="2732226"/>
            <a:ext cx="4762500" cy="29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4"/>
          <p:cNvSpPr txBox="1"/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GB" sz="4400">
                <a:latin typeface="Arial"/>
                <a:ea typeface="Arial"/>
                <a:cs typeface="Arial"/>
                <a:sym typeface="Arial"/>
              </a:rPr>
              <a:t>Example Circuit</a:t>
            </a:r>
            <a:endParaRPr/>
          </a:p>
        </p:txBody>
      </p:sp>
      <p:pic>
        <p:nvPicPr>
          <p:cNvPr id="470" name="Google Shape;47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400" y="1763306"/>
            <a:ext cx="10071368" cy="5094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ogramming data on computer monitor" id="476" name="Google Shape;476;p35"/>
          <p:cNvPicPr preferRelativeResize="0"/>
          <p:nvPr/>
        </p:nvPicPr>
        <p:blipFill rotWithShape="1">
          <a:blip r:embed="rId3">
            <a:alphaModFix/>
          </a:blip>
          <a:srcRect b="-1" l="177" r="15448" t="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35"/>
          <p:cNvSpPr/>
          <p:nvPr/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63529"/>
                </a:srgbClr>
              </a:gs>
              <a:gs pos="58000">
                <a:schemeClr val="dk1"/>
              </a:gs>
              <a:gs pos="100000">
                <a:schemeClr val="dk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5"/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GB" sz="4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Let’s Code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5"/>
          <p:cNvSpPr/>
          <p:nvPr/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5"/>
          <p:cNvSpPr/>
          <p:nvPr/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36"/>
          <p:cNvSpPr/>
          <p:nvPr/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36"/>
          <p:cNvSpPr/>
          <p:nvPr/>
        </p:nvSpPr>
        <p:spPr>
          <a:xfrm>
            <a:off x="0" y="0"/>
            <a:ext cx="3284331" cy="68580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6"/>
          <p:cNvSpPr txBox="1"/>
          <p:nvPr/>
        </p:nvSpPr>
        <p:spPr>
          <a:xfrm>
            <a:off x="166501" y="620625"/>
            <a:ext cx="3541488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Bouncing Problem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9" name="Google Shape;48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5663" y="0"/>
            <a:ext cx="879633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7"/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37"/>
          <p:cNvSpPr/>
          <p:nvPr/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dk1">
              <a:alpha val="8039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37"/>
          <p:cNvSpPr/>
          <p:nvPr/>
        </p:nvSpPr>
        <p:spPr>
          <a:xfrm>
            <a:off x="0" y="0"/>
            <a:ext cx="3284331" cy="6858000"/>
          </a:xfrm>
          <a:custGeom>
            <a:rect b="b" l="l" r="r" t="t"/>
            <a:pathLst>
              <a:path extrusionOk="0" h="6858000" w="4319042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dk1">
              <a:alpha val="3450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37"/>
          <p:cNvSpPr txBox="1"/>
          <p:nvPr/>
        </p:nvSpPr>
        <p:spPr>
          <a:xfrm>
            <a:off x="166501" y="620625"/>
            <a:ext cx="3541488" cy="525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Debouncing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8" name="Google Shape;49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6197" y="445527"/>
            <a:ext cx="6200408" cy="6200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8"/>
          <p:cNvSpPr txBox="1"/>
          <p:nvPr>
            <p:ph type="title"/>
          </p:nvPr>
        </p:nvSpPr>
        <p:spPr>
          <a:xfrm>
            <a:off x="7464614" y="1783959"/>
            <a:ext cx="4087306" cy="28891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lang="en-GB" sz="5400"/>
              <a:t>Output: DC Motor</a:t>
            </a:r>
            <a:endParaRPr sz="5400"/>
          </a:p>
        </p:txBody>
      </p:sp>
      <p:sp>
        <p:nvSpPr>
          <p:cNvPr id="504" name="Google Shape;504;p38"/>
          <p:cNvSpPr/>
          <p:nvPr/>
        </p:nvSpPr>
        <p:spPr>
          <a:xfrm rot="10800000">
            <a:off x="2" y="0"/>
            <a:ext cx="7188051" cy="6858000"/>
          </a:xfrm>
          <a:custGeom>
            <a:rect b="b" l="l" r="r" t="t"/>
            <a:pathLst>
              <a:path extrusionOk="0" h="6858000" w="7188051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5" name="Google Shape;505;p38"/>
          <p:cNvPicPr preferRelativeResize="0"/>
          <p:nvPr/>
        </p:nvPicPr>
        <p:blipFill rotWithShape="1">
          <a:blip r:embed="rId3">
            <a:alphaModFix/>
          </a:blip>
          <a:srcRect b="2423" l="0" r="-1" t="0"/>
          <a:stretch/>
        </p:blipFill>
        <p:spPr>
          <a:xfrm>
            <a:off x="1" y="10"/>
            <a:ext cx="7028495" cy="6857990"/>
          </a:xfrm>
          <a:custGeom>
            <a:rect b="b" l="l" r="r" t="t"/>
            <a:pathLst>
              <a:path extrusionOk="0" h="6858000" w="7028495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"/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b="1" i="0" lang="en-GB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The Course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6" name="Google Shape;236;p3"/>
          <p:cNvGrpSpPr/>
          <p:nvPr/>
        </p:nvGrpSpPr>
        <p:grpSpPr>
          <a:xfrm>
            <a:off x="838200" y="2532717"/>
            <a:ext cx="10515600" cy="2937153"/>
            <a:chOff x="0" y="707092"/>
            <a:chExt cx="10515600" cy="2937153"/>
          </a:xfrm>
        </p:grpSpPr>
        <p:sp>
          <p:nvSpPr>
            <p:cNvPr id="237" name="Google Shape;237;p3"/>
            <p:cNvSpPr/>
            <p:nvPr/>
          </p:nvSpPr>
          <p:spPr>
            <a:xfrm>
              <a:off x="0" y="707092"/>
              <a:ext cx="10515600" cy="130540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394883" y="1000807"/>
              <a:ext cx="717970" cy="71797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1507738" y="707092"/>
              <a:ext cx="90078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"/>
            <p:cNvSpPr txBox="1"/>
            <p:nvPr/>
          </p:nvSpPr>
          <p:spPr>
            <a:xfrm>
              <a:off x="1507738" y="707092"/>
              <a:ext cx="90078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150" lIns="138150" spcFirstLastPara="1" rIns="138150" wrap="square" tIns="138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GB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For whom this course is?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0" y="2338844"/>
              <a:ext cx="10515600" cy="1305401"/>
            </a:xfrm>
            <a:prstGeom prst="roundRect">
              <a:avLst>
                <a:gd fmla="val 10000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394883" y="2632559"/>
              <a:ext cx="717970" cy="717970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1507738" y="2338844"/>
              <a:ext cx="90078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"/>
            <p:cNvSpPr txBox="1"/>
            <p:nvPr/>
          </p:nvSpPr>
          <p:spPr>
            <a:xfrm>
              <a:off x="1507738" y="2338844"/>
              <a:ext cx="9007861" cy="13054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8150" lIns="138150" spcFirstLastPara="1" rIns="138150" wrap="square" tIns="1381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b="0" i="0" lang="en-GB" sz="2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What will you learn from this course?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9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39"/>
          <p:cNvSpPr/>
          <p:nvPr/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able, indoor, floor, wooden&#10;&#10;Description automatically generated" id="513" name="Google Shape;513;p39"/>
          <p:cNvPicPr preferRelativeResize="0"/>
          <p:nvPr/>
        </p:nvPicPr>
        <p:blipFill rotWithShape="1">
          <a:blip r:embed="rId3">
            <a:alphaModFix amt="40000"/>
          </a:blip>
          <a:srcRect b="0" l="4653" r="8478" t="0"/>
          <a:stretch/>
        </p:blipFill>
        <p:spPr>
          <a:xfrm>
            <a:off x="-170" y="10"/>
            <a:ext cx="8450317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39"/>
          <p:cNvSpPr txBox="1"/>
          <p:nvPr/>
        </p:nvSpPr>
        <p:spPr>
          <a:xfrm>
            <a:off x="643468" y="643467"/>
            <a:ext cx="4620584" cy="45671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Application: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Automatic Street Lamp using LDR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39"/>
          <p:cNvPicPr preferRelativeResize="0"/>
          <p:nvPr/>
        </p:nvPicPr>
        <p:blipFill rotWithShape="1">
          <a:blip r:embed="rId4">
            <a:alphaModFix/>
          </a:blip>
          <a:srcRect b="0" l="24565" r="26743" t="0"/>
          <a:stretch/>
        </p:blipFill>
        <p:spPr>
          <a:xfrm>
            <a:off x="6225997" y="-70551"/>
            <a:ext cx="5962785" cy="6858000"/>
          </a:xfrm>
          <a:custGeom>
            <a:rect b="b" l="l" r="r" t="t"/>
            <a:pathLst>
              <a:path extrusionOk="0" h="6858000" w="5962785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0"/>
          <p:cNvSpPr txBox="1"/>
          <p:nvPr/>
        </p:nvSpPr>
        <p:spPr>
          <a:xfrm>
            <a:off x="1590136" y="3200400"/>
            <a:ext cx="1060761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GB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Queries?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"/>
          <p:cNvPicPr preferRelativeResize="0"/>
          <p:nvPr/>
        </p:nvPicPr>
        <p:blipFill rotWithShape="1">
          <a:blip r:embed="rId3">
            <a:alphaModFix/>
          </a:blip>
          <a:srcRect b="23812" l="4137" r="32950" t="0"/>
          <a:stretch/>
        </p:blipFill>
        <p:spPr>
          <a:xfrm>
            <a:off x="4616773" y="39040"/>
            <a:ext cx="7575226" cy="681896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"/>
          <p:cNvSpPr/>
          <p:nvPr/>
        </p:nvSpPr>
        <p:spPr>
          <a:xfrm flipH="1" rot="10800000">
            <a:off x="0" y="-478"/>
            <a:ext cx="7859800" cy="6858478"/>
          </a:xfrm>
          <a:custGeom>
            <a:rect b="b" l="l" r="r" t="t"/>
            <a:pathLst>
              <a:path extrusionOk="0" h="6858478" w="7859800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rgbClr val="262626">
              <a:alpha val="6941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"/>
          <p:cNvSpPr/>
          <p:nvPr/>
        </p:nvSpPr>
        <p:spPr>
          <a:xfrm flipH="1" rot="10800000">
            <a:off x="0" y="-478"/>
            <a:ext cx="7431174" cy="6858478"/>
          </a:xfrm>
          <a:custGeom>
            <a:rect b="b" l="l" r="r" t="t"/>
            <a:pathLst>
              <a:path extrusionOk="0" h="6858478" w="7431174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4"/>
          <p:cNvSpPr txBox="1"/>
          <p:nvPr/>
        </p:nvSpPr>
        <p:spPr>
          <a:xfrm>
            <a:off x="675276" y="1046375"/>
            <a:ext cx="5266155" cy="17226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GB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Review: Breadboarding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4"/>
          <p:cNvSpPr txBox="1"/>
          <p:nvPr/>
        </p:nvSpPr>
        <p:spPr>
          <a:xfrm>
            <a:off x="675276" y="3100903"/>
            <a:ext cx="3941499" cy="4154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/>
          <p:nvPr/>
        </p:nvSpPr>
        <p:spPr>
          <a:xfrm>
            <a:off x="336384" y="303591"/>
            <a:ext cx="4334256" cy="5896743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5"/>
          <p:cNvSpPr txBox="1"/>
          <p:nvPr/>
        </p:nvSpPr>
        <p:spPr>
          <a:xfrm>
            <a:off x="594360" y="640263"/>
            <a:ext cx="3822192" cy="13449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GB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Front And Back View Of Breadboard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" name="Google Shape;261;p5"/>
          <p:cNvCxnSpPr/>
          <p:nvPr/>
        </p:nvCxnSpPr>
        <p:spPr>
          <a:xfrm>
            <a:off x="704088" y="2050687"/>
            <a:ext cx="3685032" cy="0"/>
          </a:xfrm>
          <a:prstGeom prst="straightConnector1">
            <a:avLst/>
          </a:prstGeom>
          <a:noFill/>
          <a:ln cap="flat" cmpd="sng" w="22225">
            <a:solidFill>
              <a:srgbClr val="E7E6E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2" name="Google Shape;262;p5"/>
          <p:cNvSpPr txBox="1"/>
          <p:nvPr/>
        </p:nvSpPr>
        <p:spPr>
          <a:xfrm>
            <a:off x="593610" y="2121763"/>
            <a:ext cx="3822192" cy="37730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270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2.54mm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table&#10;&#10;Description automatically generated" id="263" name="Google Shape;26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10716" y="992972"/>
            <a:ext cx="6596652" cy="4716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"/>
          <p:cNvSpPr txBox="1"/>
          <p:nvPr/>
        </p:nvSpPr>
        <p:spPr>
          <a:xfrm>
            <a:off x="1771454" y="178392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6"/>
          <p:cNvSpPr txBox="1"/>
          <p:nvPr/>
        </p:nvSpPr>
        <p:spPr>
          <a:xfrm>
            <a:off x="1799821" y="2347273"/>
            <a:ext cx="5092194" cy="38579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Semiconductor device that emits light when an electric current is passed through it.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b="1" lang="en-GB" sz="16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red - 500ma</a:t>
            </a:r>
            <a:endParaRPr b="1" sz="16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b="1" lang="en-GB" sz="16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green - 450ma</a:t>
            </a:r>
            <a:endParaRPr b="1" sz="16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b="1" lang="en-GB" sz="16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blue - 530ma</a:t>
            </a:r>
            <a:endParaRPr b="1" sz="16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b="1" lang="en-GB" sz="1650">
                <a:solidFill>
                  <a:srgbClr val="2828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warm white - 630ma</a:t>
            </a:r>
            <a:endParaRPr b="1" sz="1650">
              <a:solidFill>
                <a:srgbClr val="2828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6"/>
          <p:cNvPicPr preferRelativeResize="0"/>
          <p:nvPr/>
        </p:nvPicPr>
        <p:blipFill rotWithShape="1">
          <a:blip r:embed="rId3">
            <a:alphaModFix/>
          </a:blip>
          <a:srcRect b="5059" l="0" r="2" t="0"/>
          <a:stretch/>
        </p:blipFill>
        <p:spPr>
          <a:xfrm>
            <a:off x="7901259" y="2727729"/>
            <a:ext cx="4290741" cy="4130271"/>
          </a:xfrm>
          <a:custGeom>
            <a:rect b="b" l="l" r="r" t="t"/>
            <a:pathLst>
              <a:path extrusionOk="0" h="4130271" w="429074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furniture, seat, chair&#10;&#10;Description automatically generated" id="271" name="Google Shape;271;p6"/>
          <p:cNvPicPr preferRelativeResize="0"/>
          <p:nvPr/>
        </p:nvPicPr>
        <p:blipFill rotWithShape="1">
          <a:blip r:embed="rId4">
            <a:alphaModFix/>
          </a:blip>
          <a:srcRect b="18804" l="0" r="0" t="4532"/>
          <a:stretch/>
        </p:blipFill>
        <p:spPr>
          <a:xfrm>
            <a:off x="6261607" y="1"/>
            <a:ext cx="3519312" cy="3007909"/>
          </a:xfrm>
          <a:custGeom>
            <a:rect b="b" l="l" r="r" t="t"/>
            <a:pathLst>
              <a:path extrusionOk="0" h="3007909" w="3519312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"/>
          <p:cNvSpPr txBox="1"/>
          <p:nvPr/>
        </p:nvSpPr>
        <p:spPr>
          <a:xfrm>
            <a:off x="1752601" y="290286"/>
            <a:ext cx="51205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GB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Resistor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7"/>
          <p:cNvSpPr txBox="1"/>
          <p:nvPr/>
        </p:nvSpPr>
        <p:spPr>
          <a:xfrm>
            <a:off x="1780968" y="1759638"/>
            <a:ext cx="5092194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143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resistor</a:t>
            </a:r>
            <a:r>
              <a:rPr b="0" i="0" lang="en-GB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passive two-terminal electrical component that implements electrical resistance as a circuit element.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Shape, circle&#10;&#10;Description automatically generated" id="278" name="Google Shape;278;p7"/>
          <p:cNvPicPr preferRelativeResize="0"/>
          <p:nvPr/>
        </p:nvPicPr>
        <p:blipFill rotWithShape="1">
          <a:blip r:embed="rId3">
            <a:alphaModFix/>
          </a:blip>
          <a:srcRect b="-3" l="6711" r="12775" t="0"/>
          <a:stretch/>
        </p:blipFill>
        <p:spPr>
          <a:xfrm>
            <a:off x="3903631" y="2522285"/>
            <a:ext cx="4290741" cy="4130271"/>
          </a:xfrm>
          <a:custGeom>
            <a:rect b="b" l="l" r="r" t="t"/>
            <a:pathLst>
              <a:path extrusionOk="0" h="4130271" w="429074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A picture containing text, tool&#10;&#10;Description automatically generated" id="279" name="Google Shape;279;p7"/>
          <p:cNvPicPr preferRelativeResize="0"/>
          <p:nvPr/>
        </p:nvPicPr>
        <p:blipFill rotWithShape="1">
          <a:blip r:embed="rId4">
            <a:alphaModFix/>
          </a:blip>
          <a:srcRect b="2" l="7615" r="9240" t="0"/>
          <a:stretch/>
        </p:blipFill>
        <p:spPr>
          <a:xfrm>
            <a:off x="8288370" y="167418"/>
            <a:ext cx="3519312" cy="3007909"/>
          </a:xfrm>
          <a:custGeom>
            <a:rect b="b" l="l" r="r" t="t"/>
            <a:pathLst>
              <a:path extrusionOk="0" h="3007909" w="3519312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84" name="Google Shape;28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6397" y="643467"/>
            <a:ext cx="6459206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2021-06-10T12:57:43Z</dcterms:created>
</cp:coreProperties>
</file>